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88163" cy="1002188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CC00CC"/>
    <a:srgbClr val="FFFF66"/>
    <a:srgbClr val="DBDBDB"/>
    <a:srgbClr val="FFE699"/>
    <a:srgbClr val="BDD7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029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18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C60C22B-77DC-4C36-A73E-D7A5841E6C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C7FC143-999E-4787-B047-043DE9C0BE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103C464-1209-4DEC-83FF-DF0645D12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22/10/61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54A17AF-1BB8-4800-9C8C-C82D74417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73D5A3-BC39-45D5-8B93-239872FCD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78530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347808-B751-4FA3-B1D3-2A8686701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1B6A3C2-7311-4C01-A027-89426983D2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61431-706E-4FF4-9A89-C235A1D90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22/10/61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2CE49B-BDA4-4AE8-8560-5D82896BC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D294420-FCC8-4D56-9740-08CA8AA29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53134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CBBCA1F-20CA-4517-ACD3-A215F92B59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23B72C7-0FF2-4688-BBA1-71DCA4F25C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2F2C527-347F-4B0B-BEE4-CC4586B1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22/10/61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060975-5931-444D-9296-631F29E2C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FDA992F-6899-4498-8CF0-7AB8C2153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63999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219962-B66A-4390-99B5-35CEDF69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7DB88F5-0855-4F1E-AE2D-BF06F71C49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A8602F1-6319-4E3C-B8FE-13D66C096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22/10/61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2B71120-A6FE-4A90-87F4-05A553F74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2E4589-0C50-429F-934D-75279ACE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50109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616A1B-6090-4896-98A2-7CD310477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0927A40-A802-4B15-8CC8-99A2E02B8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ED3A908-CA65-4C2D-A002-838648DB3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22/10/61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EEC2F1B-39EC-4714-A1ED-F432A7211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9682B06-35BA-4540-B998-88ABD6148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5191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8EBAFC-2A5B-483E-AD01-6A2B745E9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97A98F1-FBD9-416F-A220-0D04BFC7D9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5C1BD99-4DF6-4276-9142-2965C4F329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65D1E3C-0BF2-4791-BA0B-67C2A8DA6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22/10/61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1372F12-4E99-4854-B6CF-FD3AD0BB9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DF9ED2D-17DA-4B9C-841D-AA942077A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4648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2853AA-4C4B-422D-9907-0D1ADCC60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5AC640-F4EB-47E9-8016-D34F3DFA86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6E29F0B-6D04-4B71-B25C-8C8776D217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10ECD78-5A52-4100-A395-263EA2470C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62E9AFB-DF20-4301-82D5-1612444A65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C3C7BC27-D824-4A8C-902B-6FD5989B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22/10/61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8D20559-BDE4-437D-9E10-B7C2C66DE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4971824-5C95-413D-B317-7150A4930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91188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BC2C7E2-59F0-4234-AF13-FA26B82C4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47419C8-0A30-4C31-9C5A-B88E42256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22/10/61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A3B951A-91D3-4DEA-9248-B5A67CE2D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B1CBE2F-FA4E-4D6E-A238-4BFF30B51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24314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AC62CB9-5E7C-4C4D-A511-93C196C6A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22/10/61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3E38329-D16F-428C-90D4-95B7CFC0D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3E2F5E-B33D-463C-BCD5-A4506FEBE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521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E8184FA-D665-4F45-A2FD-83173809B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8F08418-C5A9-42A9-B0B3-DDC6FC6B99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7F0E373-6122-4EAF-A6B8-CC32E4A03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4B5B370-1664-45DD-BC59-B8BC7AFCD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22/10/61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5375611-572B-4E3A-8396-3DF47D3F0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9E18688-154F-4B60-ABDB-7DA0420BE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5436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1BF456-63E4-4F61-B230-6941750B7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949D6777-689B-4FD9-AF56-F1F52DC022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954F013-F020-46AB-B214-88FC8C4073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E24B879-320F-4A9F-BB2B-9ED9ED678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22/10/61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2E0193E-6FD4-4204-834D-8C7489BB4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EA2491D-A626-4977-AFB1-EAAA70D29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5468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81492B4-CDAA-4A28-8279-7E59915A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B756377-BE16-43B6-991D-7FAB3CCF5B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7D49BBC-640E-42DA-A0DF-C0EF983C52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2C40E-4A65-427D-A52A-62868492AB0B}" type="datetimeFigureOut">
              <a:rPr lang="th-TH" smtClean="0"/>
              <a:pPr/>
              <a:t>22/10/61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45F549E-293F-4327-BE67-2D4DBB5F28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833024B-72F5-4C8C-87F8-65F5D94058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9A49ED4-97C7-4872-B04C-F1BAE44FAFC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692" y="38297"/>
            <a:ext cx="1107364" cy="33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640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osceles Triangle 11">
            <a:extLst>
              <a:ext uri="{FF2B5EF4-FFF2-40B4-BE49-F238E27FC236}">
                <a16:creationId xmlns:a16="http://schemas.microsoft.com/office/drawing/2014/main" xmlns="" id="{98177007-73D2-4EEA-A5BC-904FBD8E5947}"/>
              </a:ext>
            </a:extLst>
          </p:cNvPr>
          <p:cNvSpPr/>
          <p:nvPr/>
        </p:nvSpPr>
        <p:spPr>
          <a:xfrm>
            <a:off x="1041147" y="-10505"/>
            <a:ext cx="11110519" cy="749356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spcBef>
                <a:spcPct val="0"/>
              </a:spcBef>
            </a:pPr>
            <a:r>
              <a:rPr lang="th-TH" alt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                     แผนงาน </a:t>
            </a:r>
            <a:r>
              <a:rPr lang="th-TH" altLang="th-TH" sz="1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1400" dirty="0" err="1">
                <a:solidFill>
                  <a:srgbClr val="002060"/>
                </a:solidFill>
              </a:rPr>
              <a:t>บูรณา</a:t>
            </a:r>
            <a:r>
              <a:rPr lang="th-TH" sz="1400" dirty="0">
                <a:solidFill>
                  <a:srgbClr val="002060"/>
                </a:solidFill>
              </a:rPr>
              <a:t>การป้องกัน ปราบปราม และบำบัดรักษา</a:t>
            </a:r>
            <a:r>
              <a:rPr lang="th-TH" sz="1400" dirty="0" err="1">
                <a:solidFill>
                  <a:srgbClr val="002060"/>
                </a:solidFill>
              </a:rPr>
              <a:t>ยาเสพติด</a:t>
            </a:r>
            <a:r>
              <a:rPr lang="en-US" sz="1400" dirty="0">
                <a:solidFill>
                  <a:srgbClr val="002060"/>
                </a:solidFill>
              </a:rPr>
              <a:t> </a:t>
            </a:r>
            <a:endParaRPr lang="th-TH" altLang="th-TH" sz="14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spcBef>
                <a:spcPct val="0"/>
              </a:spcBef>
            </a:pPr>
            <a:r>
              <a:rPr lang="th-TH" alt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โครงการ </a:t>
            </a:r>
            <a:r>
              <a:rPr lang="th-TH" altLang="th-TH" sz="1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1400" dirty="0">
                <a:solidFill>
                  <a:srgbClr val="002060"/>
                </a:solidFill>
              </a:rPr>
              <a:t>ลดปัจจัยเสี่ยงทางสุขภาพด้าน</a:t>
            </a:r>
            <a:r>
              <a:rPr lang="th-TH" sz="1400" dirty="0" err="1">
                <a:solidFill>
                  <a:srgbClr val="002060"/>
                </a:solidFill>
              </a:rPr>
              <a:t>ยาเสพติด</a:t>
            </a:r>
            <a:r>
              <a:rPr lang="th-TH" sz="1400" dirty="0">
                <a:solidFill>
                  <a:srgbClr val="002060"/>
                </a:solidFill>
              </a:rPr>
              <a:t> แบบ</a:t>
            </a:r>
            <a:r>
              <a:rPr lang="th-TH" sz="1400" dirty="0" err="1">
                <a:solidFill>
                  <a:srgbClr val="002060"/>
                </a:solidFill>
              </a:rPr>
              <a:t>บูรณา</a:t>
            </a:r>
            <a:r>
              <a:rPr lang="th-TH" sz="1400" dirty="0">
                <a:solidFill>
                  <a:srgbClr val="002060"/>
                </a:solidFill>
              </a:rPr>
              <a:t>การ</a:t>
            </a:r>
            <a:r>
              <a:rPr lang="en-US" sz="1400" dirty="0">
                <a:solidFill>
                  <a:srgbClr val="002060"/>
                </a:solidFill>
              </a:rPr>
              <a:t>  </a:t>
            </a:r>
            <a:r>
              <a:rPr lang="th-TH" sz="1400" dirty="0">
                <a:solidFill>
                  <a:srgbClr val="002060"/>
                </a:solidFill>
              </a:rPr>
              <a:t>เขตสุขภาพที่</a:t>
            </a:r>
            <a:r>
              <a:rPr lang="en-US" sz="1400" dirty="0">
                <a:solidFill>
                  <a:srgbClr val="002060"/>
                </a:solidFill>
              </a:rPr>
              <a:t> 8</a:t>
            </a:r>
            <a:endParaRPr lang="th-TH" altLang="th-TH" sz="14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lnSpc>
                <a:spcPts val="1700"/>
              </a:lnSpc>
            </a:pPr>
            <a:endParaRPr lang="th-TH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สี่เหลี่ยมมุมมน 6">
            <a:extLst>
              <a:ext uri="{FF2B5EF4-FFF2-40B4-BE49-F238E27FC236}">
                <a16:creationId xmlns:a16="http://schemas.microsoft.com/office/drawing/2014/main" xmlns="" id="{F227DE31-B091-4932-8906-F222579DC0A1}"/>
              </a:ext>
            </a:extLst>
          </p:cNvPr>
          <p:cNvSpPr/>
          <p:nvPr/>
        </p:nvSpPr>
        <p:spPr>
          <a:xfrm>
            <a:off x="797045" y="791562"/>
            <a:ext cx="11373139" cy="48807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400" b="1" dirty="0" smtClean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400" b="1" dirty="0" smtClean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auto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16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400" b="1" dirty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xmlns="" id="{56404727-B552-4CAD-A280-EADFB83EB0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380182"/>
              </p:ext>
            </p:extLst>
          </p:nvPr>
        </p:nvGraphicFramePr>
        <p:xfrm>
          <a:off x="777203" y="2071172"/>
          <a:ext cx="11373135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4627">
                  <a:extLst>
                    <a:ext uri="{9D8B030D-6E8A-4147-A177-3AD203B41FA5}">
                      <a16:colId xmlns:a16="http://schemas.microsoft.com/office/drawing/2014/main" xmlns="" val="1150039330"/>
                    </a:ext>
                  </a:extLst>
                </a:gridCol>
                <a:gridCol w="2274627"/>
                <a:gridCol w="2274627">
                  <a:extLst>
                    <a:ext uri="{9D8B030D-6E8A-4147-A177-3AD203B41FA5}">
                      <a16:colId xmlns:a16="http://schemas.microsoft.com/office/drawing/2014/main" xmlns="" val="35520750"/>
                    </a:ext>
                  </a:extLst>
                </a:gridCol>
                <a:gridCol w="2274627"/>
                <a:gridCol w="2274627">
                  <a:extLst>
                    <a:ext uri="{9D8B030D-6E8A-4147-A177-3AD203B41FA5}">
                      <a16:colId xmlns:a16="http://schemas.microsoft.com/office/drawing/2014/main" xmlns="" val="905450934"/>
                    </a:ext>
                  </a:extLst>
                </a:gridCol>
              </a:tblGrid>
              <a:tr h="5709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Strategy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1:</a:t>
                      </a:r>
                      <a:r>
                        <a:rPr lang="th-TH" sz="14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บำบัดฟื้นฟูลดอันตรายจาก</a:t>
                      </a:r>
                      <a:r>
                        <a:rPr lang="th-TH" sz="140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ยาเสพติด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และกลับคืนสู่สังคม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Strategy 2</a:t>
                      </a:r>
                      <a:r>
                        <a:rPr lang="th-TH" sz="14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พัฒนาการมีส่วนร่วมของชุมชนและภาคีเครือข่าย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Strategy 3</a:t>
                      </a:r>
                      <a:r>
                        <a:rPr lang="th-TH" sz="14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พัฒนาระบบข้อมูลและการสื่อสาร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Strategy 4 </a:t>
                      </a:r>
                      <a:r>
                        <a:rPr lang="th-TH" sz="14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</a:rPr>
                        <a:t>พัฒนากฎหมาย</a:t>
                      </a:r>
                      <a:br>
                        <a:rPr lang="th-TH" sz="1400" dirty="0" smtClean="0">
                          <a:solidFill>
                            <a:srgbClr val="002060"/>
                          </a:solidFill>
                        </a:rPr>
                      </a:br>
                      <a:r>
                        <a:rPr lang="th-TH" sz="1400" dirty="0" smtClean="0">
                          <a:solidFill>
                            <a:srgbClr val="002060"/>
                          </a:solidFill>
                        </a:rPr>
                        <a:t>และการควบคุม</a:t>
                      </a:r>
                      <a:endParaRPr lang="th-TH" sz="1400" dirty="0" smtClean="0">
                        <a:solidFill>
                          <a:srgbClr val="00206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Strategy 5</a:t>
                      </a:r>
                      <a:r>
                        <a:rPr lang="th-TH" sz="14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</a:rPr>
                        <a:t>พัฒนาระบบ</a:t>
                      </a:r>
                      <a:br>
                        <a:rPr lang="th-TH" sz="1400" dirty="0" smtClean="0">
                          <a:solidFill>
                            <a:srgbClr val="002060"/>
                          </a:solidFill>
                        </a:rPr>
                      </a:br>
                      <a:r>
                        <a:rPr lang="th-TH" sz="1400" dirty="0" smtClean="0">
                          <a:solidFill>
                            <a:srgbClr val="002060"/>
                          </a:solidFill>
                        </a:rPr>
                        <a:t>บริหารจัดการ</a:t>
                      </a:r>
                      <a:endParaRPr lang="th-TH" sz="1400" dirty="0" smtClean="0">
                        <a:solidFill>
                          <a:srgbClr val="00206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5698260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xmlns="" id="{9FC58EF3-619F-431B-8A99-44F12DBDC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544231"/>
              </p:ext>
            </p:extLst>
          </p:nvPr>
        </p:nvGraphicFramePr>
        <p:xfrm>
          <a:off x="797045" y="4463956"/>
          <a:ext cx="11325959" cy="2394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1490">
                  <a:extLst>
                    <a:ext uri="{9D8B030D-6E8A-4147-A177-3AD203B41FA5}">
                      <a16:colId xmlns:a16="http://schemas.microsoft.com/office/drawing/2014/main" xmlns="" val="1150039330"/>
                    </a:ext>
                  </a:extLst>
                </a:gridCol>
                <a:gridCol w="3107116">
                  <a:extLst>
                    <a:ext uri="{9D8B030D-6E8A-4147-A177-3AD203B41FA5}">
                      <a16:colId xmlns:a16="http://schemas.microsoft.com/office/drawing/2014/main" xmlns="" val="35520750"/>
                    </a:ext>
                  </a:extLst>
                </a:gridCol>
                <a:gridCol w="2936383">
                  <a:extLst>
                    <a:ext uri="{9D8B030D-6E8A-4147-A177-3AD203B41FA5}">
                      <a16:colId xmlns:a16="http://schemas.microsoft.com/office/drawing/2014/main" xmlns="" val="905450934"/>
                    </a:ext>
                  </a:extLst>
                </a:gridCol>
                <a:gridCol w="2450970">
                  <a:extLst>
                    <a:ext uri="{9D8B030D-6E8A-4147-A177-3AD203B41FA5}">
                      <a16:colId xmlns:a16="http://schemas.microsoft.com/office/drawing/2014/main" xmlns="" val="2588709083"/>
                    </a:ext>
                  </a:extLst>
                </a:gridCol>
              </a:tblGrid>
              <a:tr h="2394044">
                <a:tc>
                  <a:txBody>
                    <a:bodyPr/>
                    <a:lstStyle/>
                    <a:p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มีแนวทางการดำเนินงาน “การบำบัดฟื้นฟูโดยใช้ชุมชนเป็นศูนย์กลาง” (</a:t>
                      </a:r>
                      <a:r>
                        <a:rPr lang="en-US" sz="1800" b="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CBTx</a:t>
                      </a: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</a:p>
                    <a:p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ส่งเสริมการใช้  </a:t>
                      </a: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Application </a:t>
                      </a:r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ส่งเสริมป้องกันและเพิ่มการเข้าถึงการบำบัดฟื้นฟู</a:t>
                      </a:r>
                    </a:p>
                    <a:p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ร้อยละ 50 ของศูนย์ปรับเปลี่ยนฯ  ศูนย์ฟื้นฟู เรือนจำผ่านเกณฑ์มาตรฐานของกระทรวงสาธารณสุข (การประเมินตนเอง)</a:t>
                      </a:r>
                      <a:endParaRPr lang="th-TH" sz="1800" b="0" dirty="0">
                        <a:solidFill>
                          <a:srgbClr val="00206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ร้อยละ 50 อำเภอมีการดำเนินการบำบัดฟื้นฟูโดยใช้ชุมชนเป็นศูนย์กลาง</a:t>
                      </a:r>
                    </a:p>
                    <a:p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ร้อยละ 100 จังหวัดมีการกำกับดูแลมาตรฐานหน่วยบำบัดฟื้นฟู</a:t>
                      </a:r>
                      <a:r>
                        <a:rPr lang="th-TH" sz="1800" b="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ยาเสพติด</a:t>
                      </a:r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(ประเมินภายนอก)</a:t>
                      </a:r>
                    </a:p>
                    <a:p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มีฐานข้อมูลด้านการบำบัด (</a:t>
                      </a:r>
                      <a:r>
                        <a:rPr lang="th-TH" sz="1800" b="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บสต</a:t>
                      </a:r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.) </a:t>
                      </a:r>
                      <a:b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</a:br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ที่เป็นมิตรกับผู้ใช้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 smtClean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ร้อยละ 100  อำเภอมีการดำเนินการบำบัดฟื้นฟูโดยใช้ชุมชนเป็นศูนย์กลาง</a:t>
                      </a:r>
                    </a:p>
                    <a:p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ร้อยละ 100  อำเภอมีการกำกับดูแลและมาตรฐานหน่วยบำบัดฟื้นฟู</a:t>
                      </a:r>
                      <a:r>
                        <a:rPr lang="th-TH" sz="1800" b="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ยาเสพติด</a:t>
                      </a:r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(ประเมินภายนอก)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 smtClean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ร้อยละ 20 ของผู้ติด</a:t>
                      </a:r>
                      <a:r>
                        <a:rPr lang="th-TH" sz="1800" b="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ยาเสพติด</a:t>
                      </a:r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ที่บำบัดครบของแต่ละระบบและได้รับการติดตามดูแลต่อเนื่อง 1 ปี</a:t>
                      </a:r>
                    </a:p>
                    <a:p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ร้อยละ 40 ของผู้ใช้ผู้เสพที่บำบัดครบตามเกณฑ์ที่กำหนดของแต่ละระบบหยุดเสพต่อเนื่องหลังจำหน่ายจากการบำบัด 3 เดือน</a:t>
                      </a:r>
                      <a:endParaRPr lang="th-TH" sz="1800" b="0" dirty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5698260"/>
                  </a:ext>
                </a:extLst>
              </a:tr>
            </a:tbl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A2CF3868-BE39-488C-AE46-81B4A6D4041C}"/>
              </a:ext>
            </a:extLst>
          </p:cNvPr>
          <p:cNvSpPr/>
          <p:nvPr/>
        </p:nvSpPr>
        <p:spPr>
          <a:xfrm rot="696833">
            <a:off x="8864720" y="23465"/>
            <a:ext cx="986971" cy="5805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Excellence</a:t>
            </a:r>
            <a:endParaRPr lang="th-TH" sz="1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6839D2CE-D3D9-4EAE-AB86-6FD5B836EEAE}"/>
              </a:ext>
            </a:extLst>
          </p:cNvPr>
          <p:cNvSpPr/>
          <p:nvPr/>
        </p:nvSpPr>
        <p:spPr>
          <a:xfrm>
            <a:off x="64394" y="1332135"/>
            <a:ext cx="672476" cy="7178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สถานการณ์</a:t>
            </a:r>
            <a:r>
              <a: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ข้อมูลพื้นฐาน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61D10DB0-538E-4292-9E18-3968FA568992}"/>
              </a:ext>
            </a:extLst>
          </p:cNvPr>
          <p:cNvSpPr/>
          <p:nvPr/>
        </p:nvSpPr>
        <p:spPr>
          <a:xfrm>
            <a:off x="38966" y="2615958"/>
            <a:ext cx="723331" cy="1794798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กิจกรรมหลัก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xmlns="" id="{56404727-B552-4CAD-A280-EADFB83EB0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813279"/>
              </p:ext>
            </p:extLst>
          </p:nvPr>
        </p:nvGraphicFramePr>
        <p:xfrm>
          <a:off x="824339" y="3029068"/>
          <a:ext cx="11345845" cy="14301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9169">
                  <a:extLst>
                    <a:ext uri="{9D8B030D-6E8A-4147-A177-3AD203B41FA5}">
                      <a16:colId xmlns:a16="http://schemas.microsoft.com/office/drawing/2014/main" xmlns="" val="1150039330"/>
                    </a:ext>
                  </a:extLst>
                </a:gridCol>
                <a:gridCol w="2269169"/>
                <a:gridCol w="2269169">
                  <a:extLst>
                    <a:ext uri="{9D8B030D-6E8A-4147-A177-3AD203B41FA5}">
                      <a16:colId xmlns:a16="http://schemas.microsoft.com/office/drawing/2014/main" xmlns="" val="35520750"/>
                    </a:ext>
                  </a:extLst>
                </a:gridCol>
                <a:gridCol w="2269169"/>
                <a:gridCol w="2269169">
                  <a:extLst>
                    <a:ext uri="{9D8B030D-6E8A-4147-A177-3AD203B41FA5}">
                      <a16:colId xmlns:a16="http://schemas.microsoft.com/office/drawing/2014/main" xmlns="" val="905450934"/>
                    </a:ext>
                  </a:extLst>
                </a:gridCol>
              </a:tblGrid>
              <a:tr h="1430102">
                <a:tc>
                  <a:txBody>
                    <a:bodyPr/>
                    <a:lstStyle/>
                    <a:p>
                      <a:pPr indent="0"/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A3. 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เพิ่มการเข้า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ถึงใน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การ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บ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ำ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บ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ั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ด </a:t>
                      </a:r>
                      <a:r>
                        <a:rPr lang="th-TH" sz="140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ฟื้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นฟู</a:t>
                      </a:r>
                    </a:p>
                    <a:p>
                      <a:pPr indent="0"/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A4. 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เพ</a:t>
                      </a:r>
                      <a:r>
                        <a:rPr lang="th-TH" sz="140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ิ่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มการเข้า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ถึง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การ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ลดอ้นตราย </a:t>
                      </a:r>
                      <a:endParaRPr lang="en-US" sz="1400" dirty="0" smtClean="0">
                        <a:solidFill>
                          <a:srgbClr val="00206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indent="0"/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จากยาเสพติด</a:t>
                      </a:r>
                    </a:p>
                    <a:p>
                      <a:pPr indent="0"/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A5. 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เพิ่มประสิทธิภาพการติดตาม และการกลับคีนสู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่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ลังคมของผู้เสพยาเสพติด </a:t>
                      </a:r>
                      <a:endParaRPr lang="en-US" sz="1400" dirty="0" smtClean="0">
                        <a:solidFill>
                          <a:srgbClr val="00206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indent="0"/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A6. 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กำ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กับดูแลมาตรฐาน</a:t>
                      </a:r>
                      <a:endParaRPr lang="th-TH" sz="1400" b="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A7. 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สร้างเสริม “การบำบัด</a:t>
                      </a:r>
                      <a:r>
                        <a:rPr lang="th-TH" sz="140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ฟื้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นฟูโดยใข้ 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ชุ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ม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ช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นเป็น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ศูนย์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กลาง” 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{</a:t>
                      </a:r>
                      <a:r>
                        <a:rPr lang="en-US" sz="140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CBTx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th-TH" sz="1400" dirty="0" smtClean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dirty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/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A8. 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ประสิทธิภาพ และความเป็นมิตรฐานข้อมูล บำบัดยาเสพติดของ 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     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ประเทศไทย</a:t>
                      </a:r>
                    </a:p>
                    <a:p>
                      <a:pPr indent="0"/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A9. </a:t>
                      </a:r>
                      <a:r>
                        <a:rPr lang="th-TH" sz="140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ขย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ายการส</a:t>
                      </a:r>
                      <a:r>
                        <a:rPr lang="th-TH" sz="140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ี่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อสารเจตคติ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ด้าน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ารบำบัดในวงกว้าง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dirty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-269875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A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10.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พัฒนากฎหมายให้เอื้อต่อการ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/>
                      </a:r>
                      <a:b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</a:b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ควบค</a:t>
                      </a:r>
                      <a:r>
                        <a:rPr lang="th-TH" sz="140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ุม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การบำบัดรักษา 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/>
                      </a:r>
                      <a:b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</a:b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และ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ฟื้น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ฟูยาเสพติด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-269875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A11. </a:t>
                      </a: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เพิ่มกำลังคนและความ</a:t>
                      </a:r>
                      <a:r>
                        <a:rPr lang="th-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เชี่ยวชาญ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/>
                      </a:r>
                      <a:br>
                        <a:rPr lang="en-US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</a:br>
                      <a:r>
                        <a:rPr lang="th" sz="140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ด้านยาเสพติด ที่เหมาะสม</a:t>
                      </a:r>
                      <a:endParaRPr lang="th-TH" sz="1400" dirty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5698260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61D10DB0-538E-4292-9E18-3968FA568992}"/>
              </a:ext>
            </a:extLst>
          </p:cNvPr>
          <p:cNvSpPr/>
          <p:nvPr/>
        </p:nvSpPr>
        <p:spPr>
          <a:xfrm>
            <a:off x="25320" y="4459170"/>
            <a:ext cx="750626" cy="2398830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ระดับความสำเร็จ</a:t>
            </a:r>
          </a:p>
        </p:txBody>
      </p:sp>
      <p:sp>
        <p:nvSpPr>
          <p:cNvPr id="19" name="สี่เหลี่ยมมุมมน 6">
            <a:extLst>
              <a:ext uri="{FF2B5EF4-FFF2-40B4-BE49-F238E27FC236}">
                <a16:creationId xmlns:a16="http://schemas.microsoft.com/office/drawing/2014/main" xmlns="" id="{F227DE31-B091-4932-8906-F222579DC0A1}"/>
              </a:ext>
            </a:extLst>
          </p:cNvPr>
          <p:cNvSpPr/>
          <p:nvPr/>
        </p:nvSpPr>
        <p:spPr>
          <a:xfrm>
            <a:off x="775946" y="1302657"/>
            <a:ext cx="11347057" cy="7473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/>
            <a:r>
              <a:rPr lang="en-US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ประชากรไทยช่วงอายุ 15 - 55 ปีที่เป็นผู้ใช้</a:t>
            </a:r>
            <a:r>
              <a:rPr lang="th-TH" sz="14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ยาเสพติด</a:t>
            </a:r>
            <a: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ประมาณ 1.4 ล้านคน </a:t>
            </a:r>
          </a:p>
          <a:p>
            <a:pPr fontAlgn="base"/>
            <a:r>
              <a:rPr lang="en-US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2. </a:t>
            </a:r>
            <a: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ทรัพยากรในการบำบัดฟื้นฟูไม่เพียงพอในการรองรับและ ขาดการมีส่วนร่วมของภาคีเครือข่าย </a:t>
            </a:r>
          </a:p>
          <a:p>
            <a:pPr fontAlgn="base"/>
            <a:r>
              <a:rPr lang="en-US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3. </a:t>
            </a:r>
            <a: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ขาดกลไกที่มีประสิทธิภาพในการนำผู้เสพกลับสู่สังคม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6839D2CE-D3D9-4EAE-AB86-6FD5B836EEAE}"/>
              </a:ext>
            </a:extLst>
          </p:cNvPr>
          <p:cNvSpPr/>
          <p:nvPr/>
        </p:nvSpPr>
        <p:spPr>
          <a:xfrm>
            <a:off x="49488" y="2049970"/>
            <a:ext cx="684262" cy="5921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ยุทธศาสตร์/</a:t>
            </a:r>
            <a:r>
              <a: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มาตการ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6839D2CE-D3D9-4EAE-AB86-6FD5B836EEAE}"/>
              </a:ext>
            </a:extLst>
          </p:cNvPr>
          <p:cNvSpPr/>
          <p:nvPr/>
        </p:nvSpPr>
        <p:spPr>
          <a:xfrm>
            <a:off x="83932" y="714246"/>
            <a:ext cx="672476" cy="6266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A2CF3868-BE39-488C-AE46-81B4A6D4041C}"/>
              </a:ext>
            </a:extLst>
          </p:cNvPr>
          <p:cNvSpPr/>
          <p:nvPr/>
        </p:nvSpPr>
        <p:spPr>
          <a:xfrm rot="696833">
            <a:off x="9926164" y="226662"/>
            <a:ext cx="1322426" cy="3941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แผนงานที่</a:t>
            </a:r>
            <a:r>
              <a:rPr lang="en-US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………</a:t>
            </a:r>
            <a:endParaRPr lang="th-TH" sz="1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3682" y="1070057"/>
            <a:ext cx="4780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" dirty="0"/>
              <a:t>ตัวชี้วัด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821" y="817945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" dirty="0"/>
              <a:t>เป้าหมาย</a:t>
            </a:r>
            <a:r>
              <a:rPr lang="en-US" sz="1200" dirty="0"/>
              <a:t>/</a:t>
            </a:r>
            <a:endParaRPr lang="th-TH" sz="12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175DBACA-A9ED-4B06-A8CB-1840A9875633}"/>
              </a:ext>
            </a:extLst>
          </p:cNvPr>
          <p:cNvSpPr/>
          <p:nvPr/>
        </p:nvSpPr>
        <p:spPr>
          <a:xfrm>
            <a:off x="0" y="136671"/>
            <a:ext cx="42351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</a:t>
            </a:r>
            <a:r>
              <a:rPr lang="th-TH" sz="1600" b="1" dirty="0" smtClean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หลัก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endParaRPr lang="th-TH" sz="1600" b="1" dirty="0">
              <a:solidFill>
                <a:schemeClr val="accent5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6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หน่วยงานร่วม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endParaRPr lang="th-TH" sz="1600" b="1" dirty="0">
              <a:solidFill>
                <a:schemeClr val="accent5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5763" y="837127"/>
            <a:ext cx="9556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ผู้ใช้  ผู้เสพ ผู้ติด</a:t>
            </a:r>
            <a:r>
              <a:rPr lang="th-TH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ยาเสพติด</a:t>
            </a:r>
            <a:r>
              <a:rPr lang="th-TH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ได้รับการบำบัดฟื้นฟู  ลดอันตรายจาก</a:t>
            </a:r>
            <a:r>
              <a:rPr lang="th-TH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ยาเสพติด</a:t>
            </a:r>
            <a:r>
              <a:rPr lang="th-TH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และติดตามดูแลช่วยเหลือตามมาตรฐาน</a:t>
            </a:r>
            <a:endParaRPr lang="th-TH" sz="1600" dirty="0"/>
          </a:p>
        </p:txBody>
      </p:sp>
    </p:spTree>
    <p:extLst>
      <p:ext uri="{BB962C8B-B14F-4D97-AF65-F5344CB8AC3E}">
        <p14:creationId xmlns:p14="http://schemas.microsoft.com/office/powerpoint/2010/main" val="422310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osceles Triangle 11">
            <a:extLst>
              <a:ext uri="{FF2B5EF4-FFF2-40B4-BE49-F238E27FC236}">
                <a16:creationId xmlns:a16="http://schemas.microsoft.com/office/drawing/2014/main" xmlns="" id="{98177007-73D2-4EEA-A5BC-904FBD8E5947}"/>
              </a:ext>
            </a:extLst>
          </p:cNvPr>
          <p:cNvSpPr/>
          <p:nvPr/>
        </p:nvSpPr>
        <p:spPr>
          <a:xfrm>
            <a:off x="1041147" y="-10505"/>
            <a:ext cx="11110519" cy="749356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spcBef>
                <a:spcPct val="0"/>
              </a:spcBef>
            </a:pPr>
            <a:r>
              <a:rPr lang="th-TH" alt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           แผนงาน </a:t>
            </a:r>
            <a:r>
              <a:rPr lang="th-TH" altLang="th-TH" sz="1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1400" dirty="0" err="1">
                <a:solidFill>
                  <a:srgbClr val="002060"/>
                </a:solidFill>
              </a:rPr>
              <a:t>บูรณา</a:t>
            </a:r>
            <a:r>
              <a:rPr lang="th-TH" sz="1400" dirty="0">
                <a:solidFill>
                  <a:srgbClr val="002060"/>
                </a:solidFill>
              </a:rPr>
              <a:t>การป้องกัน ปราบปราม และบำบัดรักษา</a:t>
            </a:r>
            <a:r>
              <a:rPr lang="th-TH" sz="1400" dirty="0" err="1">
                <a:solidFill>
                  <a:srgbClr val="002060"/>
                </a:solidFill>
              </a:rPr>
              <a:t>ยาเสพติด</a:t>
            </a:r>
            <a:r>
              <a:rPr lang="en-US" sz="1400" dirty="0">
                <a:solidFill>
                  <a:srgbClr val="002060"/>
                </a:solidFill>
              </a:rPr>
              <a:t> </a:t>
            </a:r>
            <a:endParaRPr lang="th-TH" altLang="th-TH" sz="14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spcBef>
                <a:spcPct val="0"/>
              </a:spcBef>
            </a:pPr>
            <a:r>
              <a:rPr lang="th-TH" altLang="th-TH" sz="1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โครงการ : </a:t>
            </a:r>
            <a:r>
              <a:rPr lang="th-TH" sz="1400" dirty="0">
                <a:solidFill>
                  <a:srgbClr val="002060"/>
                </a:solidFill>
              </a:rPr>
              <a:t>ลดปัจจัยเสี่ยงทางสุขภาพด้าน</a:t>
            </a:r>
            <a:r>
              <a:rPr lang="th-TH" sz="1400" dirty="0" err="1">
                <a:solidFill>
                  <a:srgbClr val="002060"/>
                </a:solidFill>
              </a:rPr>
              <a:t>ยาเสพติด</a:t>
            </a:r>
            <a:r>
              <a:rPr lang="th-TH" sz="1400" dirty="0">
                <a:solidFill>
                  <a:srgbClr val="002060"/>
                </a:solidFill>
              </a:rPr>
              <a:t> แบบ</a:t>
            </a:r>
            <a:r>
              <a:rPr lang="th-TH" sz="1400" dirty="0" err="1">
                <a:solidFill>
                  <a:srgbClr val="002060"/>
                </a:solidFill>
              </a:rPr>
              <a:t>บูรณา</a:t>
            </a:r>
            <a:r>
              <a:rPr lang="th-TH" sz="1400" dirty="0">
                <a:solidFill>
                  <a:srgbClr val="002060"/>
                </a:solidFill>
              </a:rPr>
              <a:t>การ</a:t>
            </a:r>
            <a:r>
              <a:rPr lang="en-US" sz="1400" dirty="0">
                <a:solidFill>
                  <a:srgbClr val="002060"/>
                </a:solidFill>
              </a:rPr>
              <a:t>  </a:t>
            </a:r>
            <a:r>
              <a:rPr lang="th-TH" sz="1400" dirty="0">
                <a:solidFill>
                  <a:srgbClr val="002060"/>
                </a:solidFill>
              </a:rPr>
              <a:t>เขตสุขภาพที่</a:t>
            </a:r>
            <a:r>
              <a:rPr lang="en-US" sz="1400" dirty="0">
                <a:solidFill>
                  <a:srgbClr val="002060"/>
                </a:solidFill>
              </a:rPr>
              <a:t> 8</a:t>
            </a:r>
            <a:endParaRPr lang="th-TH" sz="1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สี่เหลี่ยมมุมมน 6">
            <a:extLst>
              <a:ext uri="{FF2B5EF4-FFF2-40B4-BE49-F238E27FC236}">
                <a16:creationId xmlns:a16="http://schemas.microsoft.com/office/drawing/2014/main" xmlns="" id="{F227DE31-B091-4932-8906-F222579DC0A1}"/>
              </a:ext>
            </a:extLst>
          </p:cNvPr>
          <p:cNvSpPr/>
          <p:nvPr/>
        </p:nvSpPr>
        <p:spPr>
          <a:xfrm>
            <a:off x="797045" y="791562"/>
            <a:ext cx="11373139" cy="48807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400" b="1" dirty="0" smtClean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400" b="1" dirty="0" smtClean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400" b="1" dirty="0" smtClean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auto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16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400" b="1" dirty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xmlns="" id="{56404727-B552-4CAD-A280-EADFB83EB0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673992"/>
              </p:ext>
            </p:extLst>
          </p:nvPr>
        </p:nvGraphicFramePr>
        <p:xfrm>
          <a:off x="777203" y="2071172"/>
          <a:ext cx="11414797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14797"/>
              </a:tblGrid>
              <a:tr h="581876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Strategy 1 </a:t>
                      </a:r>
                      <a:r>
                        <a:rPr lang="th-TH" sz="14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ส่งเสริมป้องกันไม่เสพ</a:t>
                      </a:r>
                      <a:r>
                        <a:rPr lang="th-TH" sz="1800" b="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ยาเสพติด</a:t>
                      </a:r>
                      <a:endParaRPr lang="th-TH" sz="1800" b="0" dirty="0" smtClean="0">
                        <a:solidFill>
                          <a:srgbClr val="00206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5698260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xmlns="" id="{9FC58EF3-619F-431B-8A99-44F12DBDC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398904"/>
              </p:ext>
            </p:extLst>
          </p:nvPr>
        </p:nvGraphicFramePr>
        <p:xfrm>
          <a:off x="797045" y="4463956"/>
          <a:ext cx="11325959" cy="2394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1490">
                  <a:extLst>
                    <a:ext uri="{9D8B030D-6E8A-4147-A177-3AD203B41FA5}">
                      <a16:colId xmlns:a16="http://schemas.microsoft.com/office/drawing/2014/main" xmlns="" val="1150039330"/>
                    </a:ext>
                  </a:extLst>
                </a:gridCol>
                <a:gridCol w="3107116">
                  <a:extLst>
                    <a:ext uri="{9D8B030D-6E8A-4147-A177-3AD203B41FA5}">
                      <a16:colId xmlns:a16="http://schemas.microsoft.com/office/drawing/2014/main" xmlns="" val="35520750"/>
                    </a:ext>
                  </a:extLst>
                </a:gridCol>
                <a:gridCol w="2936383">
                  <a:extLst>
                    <a:ext uri="{9D8B030D-6E8A-4147-A177-3AD203B41FA5}">
                      <a16:colId xmlns:a16="http://schemas.microsoft.com/office/drawing/2014/main" xmlns="" val="905450934"/>
                    </a:ext>
                  </a:extLst>
                </a:gridCol>
                <a:gridCol w="2450970">
                  <a:extLst>
                    <a:ext uri="{9D8B030D-6E8A-4147-A177-3AD203B41FA5}">
                      <a16:colId xmlns:a16="http://schemas.microsoft.com/office/drawing/2014/main" xmlns="" val="2588709083"/>
                    </a:ext>
                  </a:extLst>
                </a:gridCol>
              </a:tblGrid>
              <a:tr h="2394044">
                <a:tc>
                  <a:txBody>
                    <a:bodyPr/>
                    <a:lstStyle/>
                    <a:p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มีแนวทางการดำเนินงาน “การบำบัดฟื้นฟูโดยใช้ชุมชนเป็นศูนย์กลาง” (</a:t>
                      </a:r>
                      <a:r>
                        <a:rPr lang="en-US" sz="1800" b="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CBTx</a:t>
                      </a: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</a:p>
                    <a:p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ส่งเสริมการใช้  </a:t>
                      </a: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Application </a:t>
                      </a:r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ส่งเสริมป้องกันและเพิ่มการเข้าถึงการบำบัดฟื้นฟู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ร้อยละ 100 อำเภอมีการดำเนินโครงการ </a:t>
                      </a: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/>
                      </a:r>
                      <a:b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</a:b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TO BE NUMBER ONE </a:t>
                      </a:r>
                      <a:b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</a:br>
                      <a:endParaRPr lang="th-TH" sz="1800" b="0" dirty="0" smtClean="0">
                        <a:solidFill>
                          <a:srgbClr val="00206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 smtClean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ร้อยละ 100 อำเภอมีการดำเนินโครงการ </a:t>
                      </a: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/>
                      </a:r>
                      <a:b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</a:b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TO BE NUMBER ONE </a:t>
                      </a:r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อย่างต่อเนื่อง</a:t>
                      </a:r>
                      <a:endParaRPr lang="en-US" sz="1800" b="0" dirty="0" smtClean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ร้อยละ 20 ของผู้ติด</a:t>
                      </a:r>
                      <a:r>
                        <a:rPr lang="th-TH" sz="1800" b="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ยาเสพติด</a:t>
                      </a:r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ที่บำบัดครบของแต่ละระบบและได้รับการติดตามดูแลต่อเนื่อง 1 ปี</a:t>
                      </a:r>
                    </a:p>
                    <a:p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 ร้อยละ 40 ของผู้ใช้ผู้เสพที่บำบัดครบตามเกณฑ์ที่กำหนดของแต่ละระบบหยุดเสพต่อเนื่องหลังจำหน่ายจากการบำบัด 3 เดือน</a:t>
                      </a:r>
                      <a:endParaRPr lang="th-TH" sz="1800" b="0" dirty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5698260"/>
                  </a:ext>
                </a:extLst>
              </a:tr>
            </a:tbl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A2CF3868-BE39-488C-AE46-81B4A6D4041C}"/>
              </a:ext>
            </a:extLst>
          </p:cNvPr>
          <p:cNvSpPr/>
          <p:nvPr/>
        </p:nvSpPr>
        <p:spPr>
          <a:xfrm rot="696833">
            <a:off x="8864720" y="23465"/>
            <a:ext cx="986971" cy="5805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Excellence</a:t>
            </a:r>
            <a:endParaRPr lang="th-TH" sz="1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6839D2CE-D3D9-4EAE-AB86-6FD5B836EEAE}"/>
              </a:ext>
            </a:extLst>
          </p:cNvPr>
          <p:cNvSpPr/>
          <p:nvPr/>
        </p:nvSpPr>
        <p:spPr>
          <a:xfrm>
            <a:off x="64394" y="1332135"/>
            <a:ext cx="672476" cy="7178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สถานการณ์</a:t>
            </a:r>
            <a:r>
              <a: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ข้อมูลพื้นฐาน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61D10DB0-538E-4292-9E18-3968FA568992}"/>
              </a:ext>
            </a:extLst>
          </p:cNvPr>
          <p:cNvSpPr/>
          <p:nvPr/>
        </p:nvSpPr>
        <p:spPr>
          <a:xfrm>
            <a:off x="38966" y="2615958"/>
            <a:ext cx="723331" cy="1794798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กิจกรรมหลัก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xmlns="" id="{56404727-B552-4CAD-A280-EADFB83EB0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623705"/>
              </p:ext>
            </p:extLst>
          </p:nvPr>
        </p:nvGraphicFramePr>
        <p:xfrm>
          <a:off x="797045" y="2652301"/>
          <a:ext cx="11394955" cy="17738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4955"/>
              </a:tblGrid>
              <a:tr h="1773811">
                <a:tc>
                  <a:txBody>
                    <a:bodyPr/>
                    <a:lstStyle/>
                    <a:p>
                      <a:pPr indent="0"/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A1. </a:t>
                      </a:r>
                      <a:r>
                        <a:rPr lang="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เสริมสร้างความ</a:t>
                      </a:r>
                      <a:r>
                        <a:rPr lang="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ตระหนัก</a:t>
                      </a:r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 </a:t>
                      </a:r>
                      <a:r>
                        <a:rPr lang="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และภูม</a:t>
                      </a:r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ิ</a:t>
                      </a:r>
                      <a:r>
                        <a:rPr lang="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คุ้มก</a:t>
                      </a:r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ั</a:t>
                      </a:r>
                      <a:r>
                        <a:rPr lang="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นยาเสพติด </a:t>
                      </a:r>
                      <a:r>
                        <a:rPr lang="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ใน</a:t>
                      </a:r>
                      <a:r>
                        <a:rPr lang="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ทุกกล</a:t>
                      </a:r>
                      <a:r>
                        <a:rPr lang="th-TH" sz="1800" b="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ุ่</a:t>
                      </a:r>
                      <a:r>
                        <a:rPr lang="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ม</a:t>
                      </a:r>
                      <a:r>
                        <a:rPr lang="th-TH" sz="1800" b="0" dirty="0" err="1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วั</a:t>
                      </a:r>
                      <a:r>
                        <a:rPr lang="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ย </a:t>
                      </a:r>
                      <a:endParaRPr lang="en-US" sz="1800" b="0" dirty="0" smtClean="0">
                        <a:solidFill>
                          <a:srgbClr val="00206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indent="0"/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A</a:t>
                      </a:r>
                      <a:r>
                        <a:rPr lang="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2. ดำเน</a:t>
                      </a:r>
                      <a:r>
                        <a:rPr lang="th-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ิ</a:t>
                      </a:r>
                      <a:r>
                        <a:rPr lang="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นงานโครงการ </a:t>
                      </a: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TO BE NUMBER ONE </a:t>
                      </a:r>
                      <a:r>
                        <a:rPr lang="en-US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" sz="1800" b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อย่างจริงจังต่อเนื่อง</a:t>
                      </a:r>
                      <a:endParaRPr lang="th-TH" sz="1800" b="0" dirty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5698260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61D10DB0-538E-4292-9E18-3968FA568992}"/>
              </a:ext>
            </a:extLst>
          </p:cNvPr>
          <p:cNvSpPr/>
          <p:nvPr/>
        </p:nvSpPr>
        <p:spPr>
          <a:xfrm>
            <a:off x="25320" y="4459170"/>
            <a:ext cx="750626" cy="2398830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ระดับความสำเร็จ</a:t>
            </a:r>
          </a:p>
        </p:txBody>
      </p:sp>
      <p:sp>
        <p:nvSpPr>
          <p:cNvPr id="19" name="สี่เหลี่ยมมุมมน 6">
            <a:extLst>
              <a:ext uri="{FF2B5EF4-FFF2-40B4-BE49-F238E27FC236}">
                <a16:creationId xmlns:a16="http://schemas.microsoft.com/office/drawing/2014/main" xmlns="" id="{F227DE31-B091-4932-8906-F222579DC0A1}"/>
              </a:ext>
            </a:extLst>
          </p:cNvPr>
          <p:cNvSpPr/>
          <p:nvPr/>
        </p:nvSpPr>
        <p:spPr>
          <a:xfrm>
            <a:off x="797045" y="1347056"/>
            <a:ext cx="11347057" cy="76242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/>
            <a:r>
              <a:rPr lang="en-US" sz="1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ประชากรไทยช่วงอายุ 15 - 55 ปีที่เป็นผู้ใช้</a:t>
            </a:r>
            <a:r>
              <a:rPr lang="th-TH" sz="1600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ยาเสพติด</a:t>
            </a:r>
            <a:r>
              <a:rPr lang="th-TH" sz="1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ประมาณ 1.4 ล้านคน </a:t>
            </a:r>
          </a:p>
          <a:p>
            <a:pPr fontAlgn="base"/>
            <a:r>
              <a:rPr lang="en-US" sz="1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2. </a:t>
            </a:r>
            <a:r>
              <a:rPr lang="th-TH" sz="1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ทรัพยากรในการบำบัดฟื้นฟูไม่เพียงพอในการรองรับและ ขาดการมีส่วนร่วมของภาคีเครือข่าย </a:t>
            </a:r>
          </a:p>
          <a:p>
            <a:pPr fontAlgn="base"/>
            <a:r>
              <a:rPr lang="en-US" sz="1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3. </a:t>
            </a:r>
            <a:r>
              <a:rPr lang="th-TH" sz="1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ขาดกลไกที่มีประสิทธิภาพในการนำผู้เสพกลับสู่สังคม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6839D2CE-D3D9-4EAE-AB86-6FD5B836EEAE}"/>
              </a:ext>
            </a:extLst>
          </p:cNvPr>
          <p:cNvSpPr/>
          <p:nvPr/>
        </p:nvSpPr>
        <p:spPr>
          <a:xfrm>
            <a:off x="49488" y="2049970"/>
            <a:ext cx="684262" cy="5921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ยุทธศาสตร์/</a:t>
            </a:r>
            <a:r>
              <a: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มาตการ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6839D2CE-D3D9-4EAE-AB86-6FD5B836EEAE}"/>
              </a:ext>
            </a:extLst>
          </p:cNvPr>
          <p:cNvSpPr/>
          <p:nvPr/>
        </p:nvSpPr>
        <p:spPr>
          <a:xfrm>
            <a:off x="83932" y="714246"/>
            <a:ext cx="672476" cy="6266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A2CF3868-BE39-488C-AE46-81B4A6D4041C}"/>
              </a:ext>
            </a:extLst>
          </p:cNvPr>
          <p:cNvSpPr/>
          <p:nvPr/>
        </p:nvSpPr>
        <p:spPr>
          <a:xfrm rot="696833">
            <a:off x="9926164" y="226662"/>
            <a:ext cx="1322426" cy="3941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แผนงานที่</a:t>
            </a:r>
            <a:r>
              <a:rPr lang="en-US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………</a:t>
            </a:r>
            <a:endParaRPr lang="th-TH" sz="1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3682" y="1070057"/>
            <a:ext cx="4780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" dirty="0"/>
              <a:t>ตัวชี้วัด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821" y="817945"/>
            <a:ext cx="643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" dirty="0"/>
              <a:t>เป้าหมาย</a:t>
            </a:r>
            <a:r>
              <a:rPr lang="en-US" sz="1200" dirty="0"/>
              <a:t>/</a:t>
            </a:r>
            <a:endParaRPr lang="th-TH" sz="12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175DBACA-A9ED-4B06-A8CB-1840A9875633}"/>
              </a:ext>
            </a:extLst>
          </p:cNvPr>
          <p:cNvSpPr/>
          <p:nvPr/>
        </p:nvSpPr>
        <p:spPr>
          <a:xfrm>
            <a:off x="0" y="136671"/>
            <a:ext cx="42351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</a:t>
            </a:r>
            <a:r>
              <a:rPr lang="th-TH" sz="1600" b="1" dirty="0" smtClean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หลัก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endParaRPr lang="th-TH" sz="1600" b="1" dirty="0">
              <a:solidFill>
                <a:schemeClr val="accent5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6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หน่วยงานร่วม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endParaRPr lang="th-TH" sz="1600" b="1" dirty="0">
              <a:solidFill>
                <a:schemeClr val="accent5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5763" y="837127"/>
            <a:ext cx="9556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ประชาชนได้รับการสร้างเสริมภูมิคุ้มกันและป้องกันภัย</a:t>
            </a:r>
            <a:r>
              <a:rPr lang="th-TH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ยาเสพติด</a:t>
            </a:r>
            <a:endParaRPr lang="th-TH" sz="1600" dirty="0"/>
          </a:p>
        </p:txBody>
      </p:sp>
    </p:spTree>
    <p:extLst>
      <p:ext uri="{BB962C8B-B14F-4D97-AF65-F5344CB8AC3E}">
        <p14:creationId xmlns:p14="http://schemas.microsoft.com/office/powerpoint/2010/main" val="422310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1127</TotalTime>
  <Words>679</Words>
  <Application>Microsoft Office PowerPoint</Application>
  <PresentationFormat>กำหนดเอง</PresentationFormat>
  <Paragraphs>78</Paragraphs>
  <Slides>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</vt:i4>
      </vt:variant>
    </vt:vector>
  </HeadingPairs>
  <TitlesOfParts>
    <vt:vector size="3" baseType="lpstr">
      <vt:lpstr>Office Theme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ภาวิณี คำฆะ</dc:creator>
  <cp:lastModifiedBy>SRP.V</cp:lastModifiedBy>
  <cp:revision>77</cp:revision>
  <cp:lastPrinted>2017-08-24T19:10:09Z</cp:lastPrinted>
  <dcterms:created xsi:type="dcterms:W3CDTF">2017-07-22T13:07:21Z</dcterms:created>
  <dcterms:modified xsi:type="dcterms:W3CDTF">2018-10-22T06:42:07Z</dcterms:modified>
</cp:coreProperties>
</file>